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9" r:id="rId10"/>
    <p:sldId id="263" r:id="rId11"/>
    <p:sldId id="271" r:id="rId12"/>
    <p:sldId id="272" r:id="rId13"/>
    <p:sldId id="264" r:id="rId14"/>
    <p:sldId id="265" r:id="rId15"/>
    <p:sldId id="273" r:id="rId16"/>
    <p:sldId id="274" r:id="rId17"/>
    <p:sldId id="275" r:id="rId18"/>
    <p:sldId id="266" r:id="rId19"/>
    <p:sldId id="267" r:id="rId20"/>
    <p:sldId id="276" r:id="rId21"/>
    <p:sldId id="26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D659-D7FD-40CA-8835-F28DB8D2D840}" type="datetimeFigureOut">
              <a:rPr lang="ar-EG" smtClean="0"/>
              <a:pPr/>
              <a:t>03/06/1439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FCB5-F61F-4230-A931-FDF1C623BD5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3"/>
            <a:ext cx="7772400" cy="857255"/>
          </a:xfrm>
        </p:spPr>
        <p:txBody>
          <a:bodyPr/>
          <a:lstStyle/>
          <a:p>
            <a:r>
              <a:rPr lang="en-US" b="1" dirty="0"/>
              <a:t>Large Blood Vessels of the </a:t>
            </a:r>
            <a:r>
              <a:rPr lang="en-US" b="1" dirty="0" smtClean="0"/>
              <a:t>Gut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/>
          <p:nvPr/>
        </p:nvPicPr>
        <p:blipFill>
          <a:blip r:embed="rId3"/>
          <a:srcRect b="23667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5039"/>
          <a:stretch>
            <a:fillRect/>
          </a:stretch>
        </p:blipFill>
        <p:spPr bwMode="auto">
          <a:xfrm>
            <a:off x="571472" y="1745287"/>
            <a:ext cx="8572528" cy="489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28860" y="0"/>
            <a:ext cx="4948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superior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" y="42860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81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Anterior branch of the abdominal aorta supplying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midgut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81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arises from the abdominal aorta immediately below the celiac artery, anterior to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lower part of vertebra 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5039"/>
          <a:stretch>
            <a:fillRect/>
          </a:stretch>
        </p:blipFill>
        <p:spPr bwMode="auto">
          <a:xfrm>
            <a:off x="571472" y="1745287"/>
            <a:ext cx="8572528" cy="489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28860" y="0"/>
            <a:ext cx="4948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superior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" y="42860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2800" dirty="0" smtClean="0"/>
              <a:t>The superior mesenteric artery is crossed </a:t>
            </a:r>
            <a:r>
              <a:rPr lang="en-US" sz="2800" dirty="0" err="1" smtClean="0">
                <a:solidFill>
                  <a:srgbClr val="FF0000"/>
                </a:solidFill>
              </a:rPr>
              <a:t>anteriorly</a:t>
            </a:r>
            <a:r>
              <a:rPr lang="en-US" sz="2800" dirty="0" smtClean="0">
                <a:solidFill>
                  <a:srgbClr val="FF0000"/>
                </a:solidFill>
              </a:rPr>
              <a:t> by the </a:t>
            </a:r>
            <a:r>
              <a:rPr lang="en-US" sz="2800" dirty="0" err="1" smtClean="0">
                <a:solidFill>
                  <a:srgbClr val="FF0000"/>
                </a:solidFill>
              </a:rPr>
              <a:t>splenic</a:t>
            </a:r>
            <a:r>
              <a:rPr lang="en-US" sz="2800" dirty="0" smtClean="0">
                <a:solidFill>
                  <a:srgbClr val="FF0000"/>
                </a:solidFill>
              </a:rPr>
              <a:t> vein and the neck of pancreas</a:t>
            </a:r>
            <a:r>
              <a:rPr lang="en-US" sz="2800" dirty="0" smtClean="0"/>
              <a:t>. </a:t>
            </a:r>
            <a:r>
              <a:rPr lang="en-US" sz="2800" b="1" dirty="0" smtClean="0"/>
              <a:t>Posterior to the artery are the </a:t>
            </a:r>
            <a:r>
              <a:rPr lang="en-US" sz="2800" b="1" dirty="0" err="1" smtClean="0"/>
              <a:t>uncinate</a:t>
            </a:r>
            <a:r>
              <a:rPr lang="en-US" sz="2800" b="1" dirty="0" smtClean="0"/>
              <a:t> process of the pancreas, and the inferior part of the duodenum.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b="5039"/>
          <a:stretch>
            <a:fillRect/>
          </a:stretch>
        </p:blipFill>
        <p:spPr bwMode="auto">
          <a:xfrm>
            <a:off x="571472" y="1745287"/>
            <a:ext cx="8572528" cy="489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28860" y="0"/>
            <a:ext cx="4948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superior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" y="42860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2800" dirty="0" smtClean="0"/>
              <a:t>After giving off its first branch (the </a:t>
            </a:r>
            <a:r>
              <a:rPr lang="en-US" sz="2800" b="1" dirty="0" smtClean="0"/>
              <a:t>inferior </a:t>
            </a:r>
            <a:r>
              <a:rPr lang="en-US" sz="2800" b="1" dirty="0" err="1" smtClean="0"/>
              <a:t>pancreaticoduodenal</a:t>
            </a:r>
            <a:r>
              <a:rPr lang="en-US" sz="2800" b="1" dirty="0" smtClean="0"/>
              <a:t> artery</a:t>
            </a:r>
            <a:r>
              <a:rPr lang="en-US" sz="2800" dirty="0" smtClean="0"/>
              <a:t>) the superior mesenteric artery gives off 12-15 </a:t>
            </a:r>
            <a:r>
              <a:rPr lang="en-US" sz="2800" b="1" dirty="0" err="1" smtClean="0"/>
              <a:t>jejunal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ileal</a:t>
            </a:r>
            <a:r>
              <a:rPr lang="en-US" sz="2800" b="1" dirty="0" smtClean="0"/>
              <a:t> arteries</a:t>
            </a:r>
            <a:r>
              <a:rPr lang="en-US" sz="2800" dirty="0" smtClean="0"/>
              <a:t> on its left side.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b="284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286380" y="3441680"/>
            <a:ext cx="3857620" cy="34163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81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Branching from the right side of the superior mesenteric artery are three vessels-the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middle colic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right colic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ileocolic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arteries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-which supply the terminal ileum,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cecum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ascending colon, and two-thirds of the transverse colon.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7730" r="6871" b="8704"/>
          <a:stretch>
            <a:fillRect/>
          </a:stretch>
        </p:blipFill>
        <p:spPr bwMode="auto">
          <a:xfrm>
            <a:off x="2571737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82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inferior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857232"/>
            <a:ext cx="27860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anterior branch of the abdominal aorta that supplies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hindgut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the smallest of the three anterior branches of the abdominal aorta and arises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anterior to the body of vertebra LIII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7730" r="6871" b="8704"/>
          <a:stretch>
            <a:fillRect/>
          </a:stretch>
        </p:blipFill>
        <p:spPr bwMode="auto">
          <a:xfrm>
            <a:off x="2571737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82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inferior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857232"/>
            <a:ext cx="24288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3200" dirty="0" smtClean="0"/>
              <a:t>Initially, the inferior mesenteric artery descends </a:t>
            </a:r>
            <a:r>
              <a:rPr lang="en-US" sz="3200" dirty="0" err="1" smtClean="0"/>
              <a:t>anteriorly</a:t>
            </a:r>
            <a:r>
              <a:rPr lang="en-US" sz="3200" dirty="0" smtClean="0"/>
              <a:t> to the aorta and then </a:t>
            </a:r>
            <a:r>
              <a:rPr lang="en-US" sz="3200" dirty="0" smtClean="0">
                <a:solidFill>
                  <a:srgbClr val="FF0000"/>
                </a:solidFill>
              </a:rPr>
              <a:t>passes to the left as it continues inferiorly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7730" r="6871" b="8704"/>
          <a:stretch>
            <a:fillRect/>
          </a:stretch>
        </p:blipFill>
        <p:spPr bwMode="auto">
          <a:xfrm>
            <a:off x="2571737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82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inferior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63915"/>
            <a:ext cx="27860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3200" dirty="0" smtClean="0"/>
              <a:t>Its branches include the </a:t>
            </a:r>
            <a:r>
              <a:rPr lang="en-US" sz="3200" b="1" dirty="0" smtClean="0">
                <a:solidFill>
                  <a:srgbClr val="FF0000"/>
                </a:solidFill>
              </a:rPr>
              <a:t>left colic </a:t>
            </a:r>
            <a:r>
              <a:rPr lang="en-US" sz="3200" b="1" dirty="0" smtClean="0"/>
              <a:t>artery</a:t>
            </a:r>
            <a:r>
              <a:rPr lang="en-US" sz="3200" dirty="0" smtClean="0"/>
              <a:t>, </a:t>
            </a:r>
            <a:r>
              <a:rPr lang="en-US" sz="3200" b="1" dirty="0" smtClean="0"/>
              <a:t>several </a:t>
            </a:r>
            <a:r>
              <a:rPr lang="en-US" sz="3200" b="1" dirty="0" smtClean="0">
                <a:solidFill>
                  <a:srgbClr val="FF0000"/>
                </a:solidFill>
              </a:rPr>
              <a:t>sigmoid arteries</a:t>
            </a:r>
            <a:r>
              <a:rPr lang="en-US" sz="3200" dirty="0" smtClean="0"/>
              <a:t>, and the </a:t>
            </a:r>
            <a:r>
              <a:rPr lang="en-US" sz="3200" b="1" dirty="0" smtClean="0">
                <a:solidFill>
                  <a:srgbClr val="FF0000"/>
                </a:solidFill>
              </a:rPr>
              <a:t>superior rectal artery </a:t>
            </a:r>
            <a:r>
              <a:rPr lang="en-US" sz="3200" b="1" dirty="0" smtClean="0"/>
              <a:t>(</a:t>
            </a:r>
            <a:r>
              <a:rPr lang="en-US" sz="3200" dirty="0" smtClean="0"/>
              <a:t>terminal branch of the inferior mesenteric artery).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7730" r="6871" b="8704"/>
          <a:stretch>
            <a:fillRect/>
          </a:stretch>
        </p:blipFill>
        <p:spPr bwMode="auto">
          <a:xfrm>
            <a:off x="2571737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82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inferior mesenteric artery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42918"/>
            <a:ext cx="25002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3200" dirty="0" smtClean="0"/>
              <a:t>It Supplying the distal 1/3 of the transverse colon, </a:t>
            </a:r>
            <a:r>
              <a:rPr lang="en-US" sz="3200" dirty="0" err="1" smtClean="0"/>
              <a:t>decending</a:t>
            </a:r>
            <a:r>
              <a:rPr lang="en-US" sz="3200" dirty="0" smtClean="0"/>
              <a:t> colon, sigmoid colon, rectum and upper part of anal canal.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3656"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643306" y="0"/>
            <a:ext cx="2351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Portal vein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Formed by the union of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splenic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superior mesenteric vein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posterior to the neck of the pancreas at the level of vertebra LII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3499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143512"/>
            <a:ext cx="4500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Drain spleen, pancreas, gallbladder, and the abdominal part of the gastrointestinal tract, except for the inferior part of the rectum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0175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Deliver blood from these structures to the liver.</a:t>
            </a:r>
            <a:endPara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b="13636"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COELIAC TRUNK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coeliac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trunk is the artery of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foregut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arises from the abdominal aorta at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upper part of vertebra LI.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About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half an inch long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immediately divides into the left gastric,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splenic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common hepatic arteries.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63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surrounded by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coeliac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plexus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nerves which spread along its branches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643306" y="0"/>
            <a:ext cx="2351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Portal vein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lang="en-US" sz="2800" dirty="0" smtClean="0"/>
              <a:t>Ascending towards the liver, the portal vein passes posterior to the superior part of the duodenum and enters the </a:t>
            </a:r>
            <a:r>
              <a:rPr lang="en-US" sz="2800" b="1" dirty="0" smtClean="0"/>
              <a:t>free margin the lesser </a:t>
            </a:r>
            <a:r>
              <a:rPr lang="en-US" sz="2800" b="1" dirty="0" err="1" smtClean="0"/>
              <a:t>omentum</a:t>
            </a:r>
            <a:r>
              <a:rPr lang="en-US" sz="2800" dirty="0" smtClean="0"/>
              <a:t>, anterior to the </a:t>
            </a:r>
            <a:r>
              <a:rPr lang="en-US" sz="2800" dirty="0" err="1" smtClean="0"/>
              <a:t>epiploic</a:t>
            </a:r>
            <a:r>
              <a:rPr lang="en-US" sz="2800" dirty="0" smtClean="0"/>
              <a:t> foramen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b="4118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approaching the liver, the portal vein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divides into right and left branches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enter the liver parenchyma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588" y="1214422"/>
          <a:ext cx="9142412" cy="5699141"/>
        </p:xfrm>
        <a:graphic>
          <a:graphicData uri="http://schemas.openxmlformats.org/presentationml/2006/ole">
            <p:oleObj spid="_x0000_s20482" name="Picture" r:id="rId3" imgW="2172003" imgH="2104762" progId="StaticDib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588" y="2466975"/>
          <a:ext cx="9142412" cy="4446588"/>
        </p:xfrm>
        <a:graphic>
          <a:graphicData uri="http://schemas.openxmlformats.org/presentationml/2006/ole">
            <p:oleObj spid="_x0000_s35842" name="Picture" r:id="rId3" imgW="2172003" imgH="2104762" progId="StaticDib">
              <p:embed/>
            </p:oleObj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Once blood passes through the hepatic sinusoids, it passes through progressively larger veins until it enters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hepatic veins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return the venous blood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inferior vena cava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just inferior to the diaphragm.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3606"/>
          <a:stretch>
            <a:fillRect/>
          </a:stretch>
        </p:blipFill>
        <p:spPr bwMode="auto">
          <a:xfrm>
            <a:off x="2571736" y="0"/>
            <a:ext cx="657226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85728"/>
            <a:ext cx="235742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B0F0"/>
                </a:solidFill>
              </a:rPr>
              <a:t>Tributaries</a:t>
            </a:r>
            <a:r>
              <a:rPr lang="en-US" sz="2800" dirty="0" smtClean="0"/>
              <a:t> to the portal vein include: </a:t>
            </a:r>
          </a:p>
          <a:p>
            <a:pPr lvl="0" algn="l" rtl="0"/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left gastric veins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draining the lesser curvature of the stomach and abdominal esophagus; </a:t>
            </a:r>
          </a:p>
          <a:p>
            <a:pPr lvl="0" algn="l" rtl="0"/>
            <a:r>
              <a:rPr lang="en-US" sz="2800" b="1" dirty="0" smtClean="0">
                <a:solidFill>
                  <a:srgbClr val="FF0000"/>
                </a:solidFill>
              </a:rPr>
              <a:t>cystic veins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from the gallbladder;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3606"/>
          <a:stretch>
            <a:fillRect/>
          </a:stretch>
        </p:blipFill>
        <p:spPr bwMode="auto">
          <a:xfrm>
            <a:off x="2571736" y="0"/>
            <a:ext cx="657226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85728"/>
            <a:ext cx="25717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B0F0"/>
                </a:solidFill>
              </a:rPr>
              <a:t>Tributaries</a:t>
            </a:r>
            <a:r>
              <a:rPr lang="en-US" sz="2800" dirty="0" smtClean="0"/>
              <a:t> to the portal vein include: </a:t>
            </a:r>
          </a:p>
          <a:p>
            <a:pPr lvl="0" algn="l" rtl="0"/>
            <a:r>
              <a:rPr lang="en-US" sz="2800" dirty="0" smtClean="0"/>
              <a:t>; </a:t>
            </a:r>
          </a:p>
          <a:p>
            <a:pPr lvl="0" algn="l" rtl="0"/>
            <a:r>
              <a:rPr lang="en-US" sz="2800" dirty="0" smtClean="0"/>
              <a:t>the </a:t>
            </a:r>
            <a:r>
              <a:rPr lang="en-US" sz="2800" b="1" dirty="0" err="1" smtClean="0">
                <a:solidFill>
                  <a:srgbClr val="FF0000"/>
                </a:solidFill>
              </a:rPr>
              <a:t>para</a:t>
            </a:r>
            <a:r>
              <a:rPr lang="en-US" sz="2800" b="1" dirty="0" smtClean="0">
                <a:solidFill>
                  <a:srgbClr val="FF0000"/>
                </a:solidFill>
              </a:rPr>
              <a:t>-umbilical veins</a:t>
            </a:r>
            <a:r>
              <a:rPr lang="en-US" sz="2800" dirty="0" smtClean="0"/>
              <a:t>, which are associated with the obliterated umbilical vein and connect to veins on the anterior abdominal wall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نتيجة بحث الصور عن ‪body of the pancreas‬‏"/>
          <p:cNvPicPr/>
          <p:nvPr/>
        </p:nvPicPr>
        <p:blipFill>
          <a:blip r:embed="rId3"/>
          <a:srcRect t="4457" r="1715" b="4457"/>
          <a:stretch>
            <a:fillRect/>
          </a:stretch>
        </p:blipFill>
        <p:spPr bwMode="auto">
          <a:xfrm>
            <a:off x="0" y="2443788"/>
            <a:ext cx="9144000" cy="4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Splenic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vein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Forms from numerous smaller vessels leaving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hilum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spleen.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01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passes to the right, passing through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splenorenal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ligament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01750" algn="l"/>
              </a:tabLst>
            </a:pPr>
            <a:r>
              <a:rPr lang="en-US" sz="2400" dirty="0" smtClean="0"/>
              <a:t>Continuing to the right, it is in contact with the body of the pancreas as it crosses the posterior abdominal wall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01750" algn="l"/>
              </a:tabLst>
            </a:pPr>
            <a:r>
              <a:rPr lang="en-US" sz="2400" dirty="0" smtClean="0"/>
              <a:t>Posterior to the neck of pancreas, the </a:t>
            </a:r>
            <a:r>
              <a:rPr lang="en-US" sz="2400" dirty="0" err="1" smtClean="0"/>
              <a:t>splenic</a:t>
            </a:r>
            <a:r>
              <a:rPr lang="en-US" sz="2400" dirty="0" smtClean="0"/>
              <a:t> vein joins the superior mesenteric vein to form the portal vein.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نتيجة بحث الصور عن ‪body of the pancreas‬‏"/>
          <p:cNvPicPr/>
          <p:nvPr/>
        </p:nvPicPr>
        <p:blipFill>
          <a:blip r:embed="rId3"/>
          <a:srcRect t="4457" r="1715" b="4457"/>
          <a:stretch>
            <a:fillRect/>
          </a:stretch>
        </p:blipFill>
        <p:spPr bwMode="auto">
          <a:xfrm>
            <a:off x="0" y="2443788"/>
            <a:ext cx="9144000" cy="4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B0F0"/>
                </a:solidFill>
              </a:rPr>
              <a:t>Tributaries to the </a:t>
            </a:r>
            <a:r>
              <a:rPr lang="en-US" sz="2800" b="1" dirty="0" err="1" smtClean="0">
                <a:solidFill>
                  <a:srgbClr val="00B0F0"/>
                </a:solidFill>
              </a:rPr>
              <a:t>splenic</a:t>
            </a:r>
            <a:r>
              <a:rPr lang="en-US" sz="2800" b="1" dirty="0" smtClean="0">
                <a:solidFill>
                  <a:srgbClr val="00B0F0"/>
                </a:solidFill>
              </a:rPr>
              <a:t> vein include</a:t>
            </a:r>
            <a:r>
              <a:rPr lang="en-US" sz="2800" dirty="0" smtClean="0">
                <a:solidFill>
                  <a:srgbClr val="00B0F0"/>
                </a:solidFill>
              </a:rPr>
              <a:t>: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short gastric veins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from the </a:t>
            </a:r>
            <a:r>
              <a:rPr lang="en-US" sz="2400" dirty="0" err="1" smtClean="0"/>
              <a:t>fundus</a:t>
            </a:r>
            <a:r>
              <a:rPr lang="en-US" sz="2400" dirty="0" smtClean="0"/>
              <a:t> and left part of the greater curvature of the stomach;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left gastro-</a:t>
            </a:r>
            <a:r>
              <a:rPr lang="en-US" sz="2400" b="1" dirty="0" err="1" smtClean="0">
                <a:solidFill>
                  <a:srgbClr val="FF0000"/>
                </a:solidFill>
              </a:rPr>
              <a:t>omental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vein</a:t>
            </a:r>
            <a:r>
              <a:rPr lang="en-US" sz="2400" dirty="0" smtClean="0"/>
              <a:t> from the greater curvature of the stomach;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pancreatic veins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draining the body and tail of pancreas;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 smtClean="0"/>
              <a:t>usually the </a:t>
            </a:r>
            <a:r>
              <a:rPr lang="en-US" sz="2400" b="1" dirty="0" smtClean="0">
                <a:solidFill>
                  <a:srgbClr val="FF0000"/>
                </a:solidFill>
              </a:rPr>
              <a:t>inferior mesenteric vein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00042"/>
            <a:ext cx="292892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It begins in the right iliac </a:t>
            </a:r>
            <a:r>
              <a:rPr lang="en-US" sz="2800" dirty="0" err="1" smtClean="0"/>
              <a:t>fossa</a:t>
            </a:r>
            <a:endParaRPr lang="en-US" sz="2800" dirty="0" smtClean="0"/>
          </a:p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ascends in the mesentery of small intestine </a:t>
            </a:r>
            <a:r>
              <a:rPr lang="en-US" sz="2800" dirty="0" smtClean="0">
                <a:solidFill>
                  <a:srgbClr val="FF0000"/>
                </a:solidFill>
              </a:rPr>
              <a:t>to the right of the superior mesenteric artery</a:t>
            </a:r>
            <a:r>
              <a:rPr lang="en-US" sz="2800" dirty="0" smtClean="0"/>
              <a:t>.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Posterior to the neck of the pancreas, joins the </a:t>
            </a:r>
            <a:r>
              <a:rPr lang="en-US" sz="2800" dirty="0" err="1" smtClean="0"/>
              <a:t>splenic</a:t>
            </a:r>
            <a:r>
              <a:rPr lang="en-US" sz="2800" dirty="0" smtClean="0"/>
              <a:t> vein to form the portal vein.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21694" r="40171" b="3499"/>
          <a:stretch>
            <a:fillRect/>
          </a:stretch>
        </p:blipFill>
        <p:spPr bwMode="auto">
          <a:xfrm>
            <a:off x="3000364" y="785794"/>
            <a:ext cx="614363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71670" y="0"/>
            <a:ext cx="5123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The superior mesenteric vein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00042"/>
            <a:ext cx="30003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</a:rPr>
              <a:t>jejunal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ileal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ileocolic</a:t>
            </a:r>
            <a:r>
              <a:rPr lang="en-US" sz="2800" dirty="0" smtClean="0">
                <a:solidFill>
                  <a:srgbClr val="FF0000"/>
                </a:solidFill>
              </a:rPr>
              <a:t>, right colic, and middle colic veins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the </a:t>
            </a:r>
            <a:r>
              <a:rPr lang="en-US" sz="2800" b="1" dirty="0" smtClean="0"/>
              <a:t>right gastro-</a:t>
            </a:r>
            <a:r>
              <a:rPr lang="en-US" sz="2800" b="1" dirty="0" err="1" smtClean="0"/>
              <a:t>omental</a:t>
            </a:r>
            <a:r>
              <a:rPr lang="en-US" sz="2800" b="1" dirty="0" smtClean="0"/>
              <a:t> vein</a:t>
            </a:r>
            <a:r>
              <a:rPr lang="en-US" sz="2800" dirty="0" smtClean="0"/>
              <a:t>, draining the right part of the greater curvature of the stomach;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the </a:t>
            </a:r>
            <a:r>
              <a:rPr lang="en-US" sz="2800" b="1" dirty="0" smtClean="0"/>
              <a:t>anterior</a:t>
            </a:r>
            <a:r>
              <a:rPr lang="en-US" sz="2800" dirty="0" smtClean="0"/>
              <a:t> and </a:t>
            </a:r>
            <a:r>
              <a:rPr lang="en-US" sz="2800" b="1" dirty="0" smtClean="0"/>
              <a:t>posterior inferior </a:t>
            </a:r>
            <a:r>
              <a:rPr lang="en-US" sz="2800" b="1" dirty="0" err="1" smtClean="0"/>
              <a:t>pancreaticoduodenal</a:t>
            </a:r>
            <a:r>
              <a:rPr lang="en-US" sz="2800" b="1" dirty="0" smtClean="0"/>
              <a:t> veins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21694" r="40171" b="3499"/>
          <a:stretch>
            <a:fillRect/>
          </a:stretch>
        </p:blipFill>
        <p:spPr bwMode="auto">
          <a:xfrm>
            <a:off x="3000364" y="785794"/>
            <a:ext cx="614363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2976" y="0"/>
            <a:ext cx="7435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3200" b="1" dirty="0" smtClean="0"/>
              <a:t>Tributaries to the superior mesenteric vein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857232"/>
            <a:ext cx="30003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It begins as the </a:t>
            </a:r>
            <a:r>
              <a:rPr lang="en-US" sz="2800" b="1" dirty="0" smtClean="0"/>
              <a:t>superior rectal vein</a:t>
            </a:r>
            <a:r>
              <a:rPr lang="en-US" sz="2800" dirty="0" smtClean="0"/>
              <a:t> and ascends, receiving tributaries from the </a:t>
            </a:r>
            <a:r>
              <a:rPr lang="en-US" sz="2800" b="1" dirty="0" smtClean="0"/>
              <a:t>sigmoid veins</a:t>
            </a:r>
            <a:r>
              <a:rPr lang="en-US" sz="2800" dirty="0" smtClean="0"/>
              <a:t> and the </a:t>
            </a:r>
            <a:r>
              <a:rPr lang="en-US" sz="2800" b="1" dirty="0" smtClean="0"/>
              <a:t>left colic vein</a:t>
            </a:r>
            <a:r>
              <a:rPr lang="en-US" sz="2800" dirty="0" smtClean="0"/>
              <a:t>.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Drains blood from the rectum, sigmoid colon, descending colon, and </a:t>
            </a:r>
            <a:r>
              <a:rPr lang="en-US" sz="2800" dirty="0" err="1" smtClean="0"/>
              <a:t>splenic</a:t>
            </a:r>
            <a:r>
              <a:rPr lang="en-US" sz="2800" dirty="0" smtClean="0"/>
              <a:t> flexure. 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36220" t="21694" r="2634" b="3499"/>
          <a:stretch>
            <a:fillRect/>
          </a:stretch>
        </p:blipFill>
        <p:spPr bwMode="auto">
          <a:xfrm>
            <a:off x="2857488" y="785794"/>
            <a:ext cx="627896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5984" y="0"/>
            <a:ext cx="4962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3200" b="1" dirty="0" smtClean="0"/>
              <a:t>The inferior mesenteric vein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12600" t="1948" r="11937" b="36037"/>
          <a:stretch>
            <a:fillRect/>
          </a:stretch>
        </p:blipFill>
        <p:spPr bwMode="auto">
          <a:xfrm>
            <a:off x="1" y="2355964"/>
            <a:ext cx="9144000" cy="45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The left gastric artery </a:t>
            </a:r>
            <a:r>
              <a:rPr lang="en-US" sz="2400" b="1" dirty="0" smtClean="0"/>
              <a:t>:</a:t>
            </a:r>
            <a:r>
              <a:rPr lang="en-US" sz="2400" dirty="0" smtClean="0"/>
              <a:t>The </a:t>
            </a:r>
            <a:r>
              <a:rPr lang="en-US" sz="2400" dirty="0"/>
              <a:t>smallest branch of the celiac trunk.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 smtClean="0"/>
              <a:t>It ascends to the </a:t>
            </a:r>
            <a:r>
              <a:rPr lang="en-US" sz="2400" dirty="0" err="1" smtClean="0"/>
              <a:t>cardioesophageal</a:t>
            </a:r>
            <a:r>
              <a:rPr lang="en-US" sz="2400" dirty="0" smtClean="0"/>
              <a:t> junction and sends </a:t>
            </a:r>
            <a:r>
              <a:rPr lang="en-US" sz="2400" b="1" dirty="0">
                <a:solidFill>
                  <a:srgbClr val="FF0000"/>
                </a:solidFill>
              </a:rPr>
              <a:t>esophageal branches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upward to the abdominal part of the </a:t>
            </a:r>
            <a:r>
              <a:rPr lang="en-US" sz="2400" dirty="0" smtClean="0"/>
              <a:t>esophagus.</a:t>
            </a:r>
            <a:endParaRPr lang="en-US" sz="2400" dirty="0"/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 smtClean="0"/>
              <a:t>It turns </a:t>
            </a:r>
            <a:r>
              <a:rPr lang="en-US" sz="2400" dirty="0"/>
              <a:t>to the right and descends along the lesser curvature of the stomach in the lesser </a:t>
            </a:r>
            <a:r>
              <a:rPr lang="en-US" sz="2400" dirty="0" err="1"/>
              <a:t>omentum</a:t>
            </a:r>
            <a:r>
              <a:rPr lang="en-US" sz="2400" dirty="0"/>
              <a:t>. It </a:t>
            </a:r>
            <a:r>
              <a:rPr lang="en-US" sz="2400" b="1" dirty="0">
                <a:solidFill>
                  <a:srgbClr val="FF0000"/>
                </a:solidFill>
              </a:rPr>
              <a:t>supplies both surfaces of the stomach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this area and </a:t>
            </a:r>
            <a:r>
              <a:rPr lang="en-US" sz="2400" dirty="0" err="1"/>
              <a:t>anastomoses</a:t>
            </a:r>
            <a:r>
              <a:rPr lang="en-US" sz="2400" dirty="0"/>
              <a:t> with the right gastric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00042"/>
            <a:ext cx="30003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800" dirty="0" smtClean="0"/>
              <a:t>Continuing to ascend </a:t>
            </a:r>
            <a:r>
              <a:rPr lang="en-US" sz="2800" dirty="0" smtClean="0">
                <a:solidFill>
                  <a:srgbClr val="FF0000"/>
                </a:solidFill>
              </a:rPr>
              <a:t>posterior to the body of the pancreas and usually joins the </a:t>
            </a:r>
            <a:r>
              <a:rPr lang="en-US" sz="2800" dirty="0" err="1" smtClean="0">
                <a:solidFill>
                  <a:srgbClr val="FF0000"/>
                </a:solidFill>
              </a:rPr>
              <a:t>splenic</a:t>
            </a:r>
            <a:r>
              <a:rPr lang="en-US" sz="2800" dirty="0" smtClean="0">
                <a:solidFill>
                  <a:srgbClr val="FF0000"/>
                </a:solidFill>
              </a:rPr>
              <a:t> vein</a:t>
            </a:r>
            <a:r>
              <a:rPr lang="en-US" sz="2800" dirty="0" smtClean="0"/>
              <a:t>.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800" dirty="0" err="1" smtClean="0"/>
              <a:t>Somtimes</a:t>
            </a:r>
            <a:r>
              <a:rPr lang="en-US" sz="2800" dirty="0" smtClean="0"/>
              <a:t>, it ends at the junction of the </a:t>
            </a:r>
            <a:r>
              <a:rPr lang="en-US" sz="2800" dirty="0" err="1" smtClean="0"/>
              <a:t>splenic</a:t>
            </a:r>
            <a:r>
              <a:rPr lang="en-US" sz="2800" dirty="0" smtClean="0"/>
              <a:t> and superior mesenteric veins or joins the superior mesenteric vein.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36220" t="21694" r="2634" b="3499"/>
          <a:stretch>
            <a:fillRect/>
          </a:stretch>
        </p:blipFill>
        <p:spPr bwMode="auto">
          <a:xfrm>
            <a:off x="3000364" y="785794"/>
            <a:ext cx="613609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5984" y="0"/>
            <a:ext cx="4962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3200" b="1" dirty="0" smtClean="0"/>
              <a:t>The inferior mesenteric vein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b="29307"/>
          <a:stretch>
            <a:fillRect/>
          </a:stretch>
        </p:blipFill>
        <p:spPr bwMode="auto">
          <a:xfrm>
            <a:off x="0" y="1928803"/>
            <a:ext cx="9144000" cy="49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splenic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</a:t>
            </a:r>
            <a:r>
              <a:rPr lang="en-US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largest branch of the celiac trunk,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takes a tortuous course to the left along superior border of pancreas.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travels in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lienorenal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ligament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divides into numerous branches, which enter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hilum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spleen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b="29307"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splenic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</a:t>
            </a:r>
            <a:r>
              <a:rPr lang="en-US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 smtClean="0"/>
              <a:t>it </a:t>
            </a:r>
            <a:r>
              <a:rPr lang="en-US" sz="2400" dirty="0"/>
              <a:t>gives off numerous small branches to supply the </a:t>
            </a:r>
            <a:r>
              <a:rPr lang="en-US" sz="2400" dirty="0" smtClean="0"/>
              <a:t>pancreas</a:t>
            </a:r>
            <a:endParaRPr lang="en-US" sz="2400" dirty="0"/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 smtClean="0"/>
              <a:t>gives </a:t>
            </a:r>
            <a:r>
              <a:rPr lang="en-US" sz="2400" b="1" dirty="0" smtClean="0"/>
              <a:t>short </a:t>
            </a:r>
            <a:r>
              <a:rPr lang="en-US" sz="2400" b="1" dirty="0"/>
              <a:t>gastric arteries</a:t>
            </a:r>
            <a:r>
              <a:rPr lang="en-US" sz="2400" dirty="0"/>
              <a:t>, </a:t>
            </a:r>
            <a:r>
              <a:rPr lang="en-US" sz="2400" dirty="0" smtClean="0"/>
              <a:t>pass </a:t>
            </a:r>
            <a:r>
              <a:rPr lang="en-US" sz="2400" dirty="0"/>
              <a:t>through the </a:t>
            </a:r>
            <a:r>
              <a:rPr lang="en-US" sz="2400" dirty="0" err="1"/>
              <a:t>gastrosplenic</a:t>
            </a:r>
            <a:r>
              <a:rPr lang="en-US" sz="2400" dirty="0"/>
              <a:t> </a:t>
            </a:r>
            <a:r>
              <a:rPr lang="en-US" sz="2400" dirty="0" smtClean="0"/>
              <a:t>ligament. </a:t>
            </a:r>
            <a:endParaRPr lang="en-US" sz="2400" dirty="0"/>
          </a:p>
          <a:p>
            <a:pPr lvl="0" algn="l" rtl="0">
              <a:buFont typeface="Wingdings" pitchFamily="2" charset="2"/>
              <a:buChar char="q"/>
            </a:pPr>
            <a:r>
              <a:rPr lang="en-US" sz="2400" dirty="0"/>
              <a:t>It also gives off the </a:t>
            </a:r>
            <a:r>
              <a:rPr lang="en-US" sz="2400" b="1" dirty="0"/>
              <a:t>left gastro-</a:t>
            </a:r>
            <a:r>
              <a:rPr lang="en-US" sz="2400" b="1" dirty="0" err="1"/>
              <a:t>omental</a:t>
            </a:r>
            <a:r>
              <a:rPr lang="en-US" sz="2400" b="1" dirty="0"/>
              <a:t> ( </a:t>
            </a:r>
            <a:r>
              <a:rPr lang="en-US" sz="2400" b="1" dirty="0" err="1"/>
              <a:t>gastroepiploic</a:t>
            </a:r>
            <a:r>
              <a:rPr lang="en-US" sz="2400" b="1" dirty="0"/>
              <a:t>) artery</a:t>
            </a:r>
            <a:r>
              <a:rPr lang="en-US" sz="2400" dirty="0"/>
              <a:t>, which runs to the right along the greater curvature of the stomach, and </a:t>
            </a:r>
            <a:r>
              <a:rPr lang="en-US" sz="2400" dirty="0" err="1"/>
              <a:t>anastomoses</a:t>
            </a:r>
            <a:r>
              <a:rPr lang="en-US" sz="2400" dirty="0"/>
              <a:t> with the right gastro-</a:t>
            </a:r>
            <a:r>
              <a:rPr lang="en-US" sz="2400" dirty="0" err="1"/>
              <a:t>omental</a:t>
            </a:r>
            <a:r>
              <a:rPr lang="en-US" sz="2400" dirty="0"/>
              <a:t>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b="29307"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common hepatic artery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0" algn="l" rtl="0"/>
            <a:r>
              <a:rPr lang="en-US" sz="2400" dirty="0"/>
              <a:t>runs to the right and divides into its two terminal branches, the </a:t>
            </a:r>
            <a:r>
              <a:rPr lang="en-US" sz="2400" b="1" dirty="0"/>
              <a:t>hepatic artery proper</a:t>
            </a:r>
            <a:r>
              <a:rPr lang="en-US" sz="2400" dirty="0"/>
              <a:t> and the </a:t>
            </a:r>
            <a:r>
              <a:rPr lang="en-US" sz="2400" b="1" dirty="0" err="1"/>
              <a:t>gastroduodenal</a:t>
            </a:r>
            <a:r>
              <a:rPr lang="en-US" sz="2400" b="1" dirty="0"/>
              <a:t> artery</a:t>
            </a:r>
            <a:endParaRPr lang="en-US" sz="2400" dirty="0"/>
          </a:p>
          <a:p>
            <a:pPr lvl="0" algn="l" rtl="0"/>
            <a:r>
              <a:rPr lang="en-US" sz="2400" b="1" dirty="0"/>
              <a:t>The right gastric artery</a:t>
            </a:r>
            <a:r>
              <a:rPr lang="en-US" sz="2400" dirty="0"/>
              <a:t> is a small branch which arises from the common hepatic artery close to the </a:t>
            </a:r>
            <a:r>
              <a:rPr lang="en-US" sz="2400" dirty="0" err="1"/>
              <a:t>gastroduodenal</a:t>
            </a:r>
            <a:r>
              <a:rPr lang="en-US" sz="2400" dirty="0"/>
              <a:t> artery. It runs to the left along the lesser curvature and ends by </a:t>
            </a:r>
            <a:r>
              <a:rPr lang="en-US" sz="2400" dirty="0" err="1"/>
              <a:t>anastomosing</a:t>
            </a:r>
            <a:r>
              <a:rPr lang="en-US" sz="2400" dirty="0"/>
              <a:t> with the left gastric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b="29307"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gastroduodenal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give off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supraduodenal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artery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before descending posterior to the superior part of the duodenum. Reaching the lower border of the superior part of the duodenum,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gastroduodenal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 divides into its terminal branches,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right gastro-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omental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superior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pancreaticoduodenal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/>
          <p:nvPr/>
        </p:nvPicPr>
        <p:blipFill>
          <a:blip r:embed="rId3"/>
          <a:srcRect b="4118"/>
          <a:stretch>
            <a:fillRect/>
          </a:stretch>
        </p:blipFill>
        <p:spPr bwMode="auto">
          <a:xfrm>
            <a:off x="0" y="1339852"/>
            <a:ext cx="9144000" cy="55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hepatic artery proper ascends towards the liver in the free edge of the lesser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omentum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It runs to the left of the bile duct and anterior to the portal vein, and divides into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right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left hepatic arteries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near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hepatis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/>
          <p:nvPr/>
        </p:nvPicPr>
        <p:blipFill>
          <a:blip r:embed="rId3"/>
          <a:srcRect b="4118"/>
          <a:stretch>
            <a:fillRect/>
          </a:stretch>
        </p:blipFill>
        <p:spPr bwMode="auto">
          <a:xfrm>
            <a:off x="0" y="1339852"/>
            <a:ext cx="9144000" cy="55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As the right hepatic artery nears the liver, it gives off the </a:t>
            </a:r>
            <a:r>
              <a:rPr lang="en-US" sz="2400" b="1" dirty="0" smtClean="0"/>
              <a:t>cystic artery </a:t>
            </a:r>
            <a:r>
              <a:rPr lang="en-US" sz="2400" dirty="0" smtClean="0"/>
              <a:t>to the gallbladder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1192</Words>
  <Application>Microsoft Office PowerPoint</Application>
  <PresentationFormat>On-screen Show (4:3)</PresentationFormat>
  <Paragraphs>77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Picture</vt:lpstr>
      <vt:lpstr>Large Blood Vessels of the Gut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Blood Vessels of the Gut</dc:title>
  <dc:creator>pc</dc:creator>
  <cp:lastModifiedBy>hp</cp:lastModifiedBy>
  <cp:revision>53</cp:revision>
  <dcterms:created xsi:type="dcterms:W3CDTF">2017-02-22T13:55:23Z</dcterms:created>
  <dcterms:modified xsi:type="dcterms:W3CDTF">2018-02-18T08:10:14Z</dcterms:modified>
</cp:coreProperties>
</file>